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67" r:id="rId5"/>
    <p:sldId id="266" r:id="rId6"/>
    <p:sldId id="262" r:id="rId7"/>
    <p:sldId id="268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6003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/>
              <a:t>Stellar Profiles of Massive Galaxies: HSC vs. </a:t>
            </a:r>
            <a:r>
              <a:rPr lang="en-US" sz="4800" dirty="0" smtClean="0"/>
              <a:t>Hydro Simulations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00609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Felipe Ardila</a:t>
            </a:r>
          </a:p>
          <a:p>
            <a:r>
              <a:rPr lang="en-US" sz="2800" dirty="0" smtClean="0"/>
              <a:t>5/22/2018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Hydrodynamic Simulations</a:t>
            </a:r>
            <a:endParaRPr lang="en-US" dirty="0"/>
          </a:p>
        </p:txBody>
      </p:sp>
      <p:pic>
        <p:nvPicPr>
          <p:cNvPr id="6" name="Picture 5" descr="Screen Shot 2018-05-21 at 1.0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886"/>
            <a:ext cx="9144000" cy="18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166"/>
            <a:ext cx="8229600" cy="1143000"/>
          </a:xfrm>
        </p:spPr>
        <p:txBody>
          <a:bodyPr/>
          <a:lstStyle/>
          <a:p>
            <a:r>
              <a:rPr lang="en-US" dirty="0" smtClean="0"/>
              <a:t>Stellar Mass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1021" y="880452"/>
            <a:ext cx="853219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365760" algn="just">
              <a:buFont typeface="Arial"/>
              <a:buChar char="•"/>
            </a:pPr>
            <a:r>
              <a:rPr lang="en-US" sz="3600" b="1" dirty="0"/>
              <a:t>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cat </a:t>
            </a:r>
            <a:r>
              <a:rPr lang="en-US" sz="3600" dirty="0"/>
              <a:t>: </a:t>
            </a:r>
            <a:r>
              <a:rPr lang="en-US" sz="2400" i="1" dirty="0"/>
              <a:t>catalog mass</a:t>
            </a:r>
            <a:r>
              <a:rPr lang="en-US" sz="2400" dirty="0"/>
              <a:t>, given from the sum of all  particles </a:t>
            </a:r>
            <a:r>
              <a:rPr lang="en-US" sz="2400" dirty="0" smtClean="0"/>
              <a:t>		bound to the </a:t>
            </a:r>
            <a:r>
              <a:rPr lang="en-US" sz="2400" dirty="0" err="1" smtClean="0"/>
              <a:t>subhalo</a:t>
            </a:r>
            <a:r>
              <a:rPr lang="en-US" sz="2400" dirty="0" smtClean="0"/>
              <a:t>. In </a:t>
            </a:r>
            <a:r>
              <a:rPr lang="en-US" sz="2400" dirty="0" err="1" smtClean="0"/>
              <a:t>Illustris</a:t>
            </a:r>
            <a:r>
              <a:rPr lang="en-US" sz="2400" dirty="0" smtClean="0"/>
              <a:t> and TNG the stellar mass 	of each particle is given by the initial particle mass 	multiplied by a mass loss function for that particle.</a:t>
            </a:r>
            <a:endParaRPr lang="en-US" sz="2400" dirty="0"/>
          </a:p>
          <a:p>
            <a:pPr marL="91440" indent="-365760" algn="just">
              <a:buFont typeface="Arial"/>
              <a:buChar char="•"/>
            </a:pPr>
            <a:r>
              <a:rPr lang="en-US" sz="3600" b="1" dirty="0"/>
              <a:t>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post </a:t>
            </a:r>
            <a:r>
              <a:rPr lang="en-US" sz="3600" dirty="0"/>
              <a:t>: </a:t>
            </a:r>
            <a:r>
              <a:rPr lang="en-US" sz="2400" dirty="0"/>
              <a:t>“</a:t>
            </a:r>
            <a:r>
              <a:rPr lang="en-US" sz="2400" i="1" dirty="0"/>
              <a:t>postage stamp” mass</a:t>
            </a:r>
            <a:r>
              <a:rPr lang="en-US" sz="2400" dirty="0"/>
              <a:t>, given by summing over the </a:t>
            </a:r>
            <a:r>
              <a:rPr lang="en-US" sz="2400" dirty="0" smtClean="0"/>
              <a:t>	mass </a:t>
            </a:r>
            <a:r>
              <a:rPr lang="en-US" sz="2400" dirty="0"/>
              <a:t>map of the central galaxy only.</a:t>
            </a:r>
            <a:endParaRPr lang="en-US" sz="2400" baseline="30000" dirty="0"/>
          </a:p>
          <a:p>
            <a:pPr marL="91440" indent="-365760" algn="just">
              <a:buFont typeface="Arial"/>
              <a:buChar char="•"/>
            </a:pPr>
            <a:r>
              <a:rPr lang="en-US" sz="3600" b="1" dirty="0"/>
              <a:t>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1d, </a:t>
            </a:r>
            <a:r>
              <a:rPr lang="en-US" sz="3600" b="1" baseline="30000" dirty="0" err="1"/>
              <a:t>extrap</a:t>
            </a:r>
            <a:r>
              <a:rPr lang="en-US" sz="3600" b="1" baseline="30000" dirty="0"/>
              <a:t> </a:t>
            </a:r>
            <a:r>
              <a:rPr lang="en-US" sz="3600" dirty="0"/>
              <a:t>: </a:t>
            </a:r>
            <a:r>
              <a:rPr lang="en-US" sz="2400" i="1" dirty="0"/>
              <a:t>extrapolated mass from 1d profile</a:t>
            </a:r>
            <a:r>
              <a:rPr lang="en-US" sz="2400" dirty="0"/>
              <a:t>, given by </a:t>
            </a:r>
            <a:r>
              <a:rPr lang="en-US" sz="2400" dirty="0" smtClean="0"/>
              <a:t>	integrating </a:t>
            </a:r>
            <a:r>
              <a:rPr lang="en-US" sz="2400" dirty="0"/>
              <a:t>a power law surface brightness profile (fit </a:t>
            </a:r>
            <a:r>
              <a:rPr lang="en-US" sz="2400" dirty="0" smtClean="0"/>
              <a:t>	between </a:t>
            </a:r>
            <a:r>
              <a:rPr lang="en-US" sz="2400" dirty="0"/>
              <a:t>50 and 100kpc) out to the size of maps (800kpc)</a:t>
            </a:r>
            <a:endParaRPr lang="en-US" sz="2400" baseline="30000" dirty="0"/>
          </a:p>
          <a:p>
            <a:pPr marL="91440" indent="-365760" algn="just">
              <a:buFont typeface="Arial"/>
              <a:buChar char="•"/>
            </a:pPr>
            <a:r>
              <a:rPr lang="en-US" sz="3600" b="1" dirty="0"/>
              <a:t>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1d, 30 </a:t>
            </a:r>
            <a:r>
              <a:rPr lang="en-US" sz="3600" b="1" dirty="0"/>
              <a:t>(M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1d, 100</a:t>
            </a:r>
            <a:r>
              <a:rPr lang="en-US" sz="3600" b="1" dirty="0"/>
              <a:t>) </a:t>
            </a:r>
            <a:r>
              <a:rPr lang="en-US" sz="3600" dirty="0"/>
              <a:t>: </a:t>
            </a:r>
            <a:r>
              <a:rPr lang="en-US" sz="2400" dirty="0"/>
              <a:t>given by integrating 1d profile to </a:t>
            </a:r>
            <a:r>
              <a:rPr lang="en-US" sz="2400" dirty="0" smtClean="0"/>
              <a:t>	30kpc </a:t>
            </a:r>
            <a:r>
              <a:rPr lang="en-US" sz="2400" dirty="0"/>
              <a:t>(100kpc)</a:t>
            </a:r>
            <a:endParaRPr lang="en-US" sz="2400" baseline="30000" dirty="0"/>
          </a:p>
          <a:p>
            <a:pPr marL="91440" indent="-365760" algn="just">
              <a:buFont typeface="Arial"/>
              <a:buChar char="•"/>
            </a:pPr>
            <a:r>
              <a:rPr lang="en-US" sz="3600" b="1" dirty="0"/>
              <a:t>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2d, 30 </a:t>
            </a:r>
            <a:r>
              <a:rPr lang="en-US" sz="3600" b="1" dirty="0"/>
              <a:t>(M</a:t>
            </a:r>
            <a:r>
              <a:rPr lang="en-US" sz="3600" b="1" baseline="-25000" dirty="0"/>
              <a:t>*</a:t>
            </a:r>
            <a:r>
              <a:rPr lang="en-US" sz="3600" b="1" baseline="30000" dirty="0"/>
              <a:t>2d, 100</a:t>
            </a:r>
            <a:r>
              <a:rPr lang="en-US" sz="3600" b="1" dirty="0"/>
              <a:t>) </a:t>
            </a:r>
            <a:r>
              <a:rPr lang="en-US" sz="3600" dirty="0"/>
              <a:t>: </a:t>
            </a:r>
            <a:r>
              <a:rPr lang="en-US" sz="2400" dirty="0"/>
              <a:t>given by summing mass within 2d </a:t>
            </a:r>
            <a:r>
              <a:rPr lang="en-US" sz="2400" dirty="0" smtClean="0"/>
              <a:t>	elliptical </a:t>
            </a:r>
            <a:r>
              <a:rPr lang="en-US" sz="2400" dirty="0"/>
              <a:t>aperture of 30kpc (100kpc</a:t>
            </a:r>
            <a:r>
              <a:rPr lang="en-US" sz="2400" dirty="0" smtClean="0"/>
              <a:t>) semi-major axis</a:t>
            </a:r>
            <a:endParaRPr lang="en-US" sz="2400" dirty="0"/>
          </a:p>
          <a:p>
            <a:pPr marL="91440" indent="-36576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63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28" y="-182636"/>
            <a:ext cx="8229600" cy="1143000"/>
          </a:xfrm>
        </p:spPr>
        <p:txBody>
          <a:bodyPr/>
          <a:lstStyle/>
          <a:p>
            <a:r>
              <a:rPr lang="en-US" dirty="0" smtClean="0"/>
              <a:t>Extrapolated Mass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6" y="760133"/>
            <a:ext cx="8334414" cy="603009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5112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1098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02" y="0"/>
            <a:ext cx="432109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666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/>
              <a:t>Matched to </a:t>
            </a:r>
            <a:r>
              <a:rPr lang="en-US" dirty="0" smtClean="0"/>
              <a:t>HSC by </a:t>
            </a:r>
            <a:r>
              <a:rPr lang="en-US" dirty="0"/>
              <a:t>M</a:t>
            </a:r>
            <a:r>
              <a:rPr lang="en-US" baseline="-25000" dirty="0"/>
              <a:t>*</a:t>
            </a:r>
            <a:r>
              <a:rPr lang="en-US" baseline="30000" dirty="0"/>
              <a:t>1d, 100</a:t>
            </a:r>
            <a:endParaRPr lang="en-US" baseline="-25000" dirty="0"/>
          </a:p>
        </p:txBody>
      </p:sp>
      <p:pic>
        <p:nvPicPr>
          <p:cNvPr id="4" name="Picture 3" descr="surface_brightness_Illustr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0" y="980278"/>
            <a:ext cx="8368039" cy="2924545"/>
          </a:xfrm>
          <a:prstGeom prst="rect">
            <a:avLst/>
          </a:prstGeom>
        </p:spPr>
      </p:pic>
      <p:pic>
        <p:nvPicPr>
          <p:cNvPr id="5" name="Picture 4" descr="surface_brightness_T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0" y="3909239"/>
            <a:ext cx="8368039" cy="29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8"/>
            <a:ext cx="8229600" cy="1143000"/>
          </a:xfrm>
        </p:spPr>
        <p:txBody>
          <a:bodyPr/>
          <a:lstStyle/>
          <a:p>
            <a:r>
              <a:rPr lang="en-US" dirty="0" smtClean="0"/>
              <a:t>Matched to HSC by number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2" y="1192728"/>
            <a:ext cx="7618126" cy="544036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3636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 Functions</a:t>
            </a:r>
            <a:endParaRPr lang="en-US" dirty="0"/>
          </a:p>
        </p:txBody>
      </p:sp>
      <p:pic>
        <p:nvPicPr>
          <p:cNvPr id="4" name="Picture 3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922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Resolution</a:t>
            </a:r>
            <a:endParaRPr lang="en-US" dirty="0"/>
          </a:p>
        </p:txBody>
      </p:sp>
      <p:pic>
        <p:nvPicPr>
          <p:cNvPr id="6" name="Picture 5" descr="ponosV_hs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1" y="1397581"/>
            <a:ext cx="7583259" cy="5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962</TotalTime>
  <Words>59</Words>
  <Application>Microsoft Macintosh PowerPoint</Application>
  <PresentationFormat>On-screen Show (4:3)</PresentationFormat>
  <Paragraphs>15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 Black </vt:lpstr>
      <vt:lpstr>Stellar Profiles of Massive Galaxies: HSC vs. Hydro Simulations</vt:lpstr>
      <vt:lpstr>Hydrodynamic Simulations</vt:lpstr>
      <vt:lpstr>Stellar Mass definitions</vt:lpstr>
      <vt:lpstr>Extrapolated Mass</vt:lpstr>
      <vt:lpstr>PowerPoint Presentation</vt:lpstr>
      <vt:lpstr>Matched to HSC by M*1d, 100</vt:lpstr>
      <vt:lpstr>Matched to HSC by number density</vt:lpstr>
      <vt:lpstr>Stellar Mass Functions</vt:lpstr>
      <vt:lpstr>Higher Resolution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22</cp:revision>
  <dcterms:created xsi:type="dcterms:W3CDTF">2018-05-21T19:52:07Z</dcterms:created>
  <dcterms:modified xsi:type="dcterms:W3CDTF">2018-05-22T19:58:14Z</dcterms:modified>
</cp:coreProperties>
</file>